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8" r:id="rId2"/>
    <p:sldId id="385" r:id="rId3"/>
    <p:sldId id="387" r:id="rId4"/>
    <p:sldId id="388" r:id="rId5"/>
    <p:sldId id="389" r:id="rId6"/>
    <p:sldId id="390" r:id="rId7"/>
    <p:sldId id="391" r:id="rId8"/>
    <p:sldId id="280" r:id="rId9"/>
    <p:sldId id="520" r:id="rId10"/>
    <p:sldId id="450" r:id="rId11"/>
    <p:sldId id="455" r:id="rId12"/>
    <p:sldId id="522" r:id="rId13"/>
    <p:sldId id="523" r:id="rId14"/>
    <p:sldId id="524" r:id="rId15"/>
    <p:sldId id="525" r:id="rId16"/>
    <p:sldId id="531" r:id="rId17"/>
    <p:sldId id="532" r:id="rId18"/>
    <p:sldId id="533" r:id="rId19"/>
    <p:sldId id="534" r:id="rId20"/>
    <p:sldId id="535" r:id="rId21"/>
    <p:sldId id="536" r:id="rId22"/>
    <p:sldId id="537" r:id="rId23"/>
    <p:sldId id="546" r:id="rId24"/>
    <p:sldId id="593" r:id="rId25"/>
    <p:sldId id="548" r:id="rId26"/>
    <p:sldId id="550" r:id="rId27"/>
    <p:sldId id="551" r:id="rId28"/>
    <p:sldId id="552" r:id="rId29"/>
    <p:sldId id="554" r:id="rId30"/>
    <p:sldId id="558" r:id="rId31"/>
    <p:sldId id="559" r:id="rId32"/>
    <p:sldId id="561" r:id="rId33"/>
    <p:sldId id="570" r:id="rId34"/>
    <p:sldId id="519" r:id="rId35"/>
    <p:sldId id="513" r:id="rId36"/>
    <p:sldId id="590" r:id="rId37"/>
    <p:sldId id="591" r:id="rId38"/>
    <p:sldId id="592" r:id="rId39"/>
    <p:sldId id="516" r:id="rId40"/>
    <p:sldId id="517" r:id="rId41"/>
    <p:sldId id="518" r:id="rId42"/>
    <p:sldId id="587" r:id="rId43"/>
    <p:sldId id="588" r:id="rId44"/>
    <p:sldId id="594" r:id="rId45"/>
    <p:sldId id="596" r:id="rId46"/>
    <p:sldId id="595" r:id="rId47"/>
    <p:sldId id="5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D3CFB0-6423-4264-9FF4-DD3764460086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43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D36A36-889F-496E-9A9C-8C17228B0958}" type="slidenum">
              <a:rPr lang="en-US" altLang="en-US" sz="1200" smtClean="0">
                <a:latin typeface="Calibri" panose="020F0502020204030204" pitchFamily="34" charset="0"/>
              </a:rPr>
              <a:pPr/>
              <a:t>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56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6A6911-F239-4C04-9090-1B6F2C958756}" type="slidenum">
              <a:rPr lang="en-US" altLang="en-US" sz="1200" smtClean="0">
                <a:latin typeface="Calibri" panose="020F0502020204030204" pitchFamily="34" charset="0"/>
              </a:rPr>
              <a:pPr/>
              <a:t>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8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3956AE-C6E6-4F74-A30D-DCDBDA3B4A73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01F2D-2904-4B2E-A8A7-11A2ACF62E7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38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8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2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27B4D-B25C-48FF-9660-DDCC968BAAF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9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 - iDiv Inhalt Headline, Fliess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>
            <a:spLocks noChangeArrowheads="1"/>
          </p:cNvSpPr>
          <p:nvPr userDrawn="1"/>
        </p:nvSpPr>
        <p:spPr bwMode="auto">
          <a:xfrm>
            <a:off x="598264" y="6596899"/>
            <a:ext cx="189005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900" dirty="0">
                <a:latin typeface="Verdana" panose="020B0604030504040204" pitchFamily="34" charset="0"/>
              </a:rPr>
              <a:t>Page </a:t>
            </a:r>
            <a:fld id="{66296BDD-CFBA-4DC6-BA11-4B5644790F30}" type="slidenum">
              <a:rPr lang="de-DE" altLang="de-DE" sz="900"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900" dirty="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95" y="1030134"/>
            <a:ext cx="10974514" cy="5373334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57289" indent="-257289">
              <a:lnSpc>
                <a:spcPts val="2161"/>
              </a:lnSpc>
              <a:spcBef>
                <a:spcPts val="1080"/>
              </a:spcBef>
              <a:buFont typeface="Arial" panose="020B0604020202020204" pitchFamily="34" charset="0"/>
              <a:buChar char="•"/>
              <a:defRPr sz="2161" baseline="0">
                <a:latin typeface="Verdana"/>
              </a:defRPr>
            </a:lvl1pPr>
            <a:lvl2pPr marL="518630" indent="-226901">
              <a:defRPr sz="1801" baseline="0"/>
            </a:lvl2pPr>
            <a:lvl3pPr>
              <a:defRPr sz="1621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09695" y="316957"/>
            <a:ext cx="10974514" cy="4430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21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556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google.com/url?sa=i&amp;rct=j&amp;q=&amp;esrc=s&amp;frm=1&amp;source=images&amp;cd=&amp;cad=rja&amp;docid=X_LW1NZlb2kxKM&amp;tbnid=3vNWQHG2r2pXbM:&amp;ved=0CAUQjRw&amp;url=http://thegreenists.com/its-complicated/first-kudzu-then-the-kudzu-bug-now-what/9270&amp;ei=wA4xUcaXGKLm2AXt8oEw&amp;bvm=bv.43148975,d.b2I&amp;psig=AFQjCNHHasKa98WQbsQ09laWJwuQ5_MA5A&amp;ust=1362255923254026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emf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ownload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5"/>
          <p:cNvSpPr txBox="1">
            <a:spLocks/>
          </p:cNvSpPr>
          <p:nvPr/>
        </p:nvSpPr>
        <p:spPr bwMode="auto">
          <a:xfrm>
            <a:off x="710197" y="2766016"/>
            <a:ext cx="9288568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Biodiversity measurements across metrics and scales</a:t>
            </a: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1397864" y="6286188"/>
            <a:ext cx="1588897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@jon_chase03</a:t>
            </a:r>
          </a:p>
        </p:txBody>
      </p:sp>
      <p:pic>
        <p:nvPicPr>
          <p:cNvPr id="17414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06" y="6183278"/>
            <a:ext cx="780402" cy="5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"/>
          <p:cNvSpPr txBox="1">
            <a:spLocks noChangeArrowheads="1"/>
          </p:cNvSpPr>
          <p:nvPr/>
        </p:nvSpPr>
        <p:spPr bwMode="auto">
          <a:xfrm>
            <a:off x="9341960" y="6369088"/>
            <a:ext cx="2482539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jonathan.chase@idiv.de</a:t>
            </a:r>
          </a:p>
        </p:txBody>
      </p:sp>
      <p:pic>
        <p:nvPicPr>
          <p:cNvPr id="17416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09"/>
          <a:stretch>
            <a:fillRect/>
          </a:stretch>
        </p:blipFill>
        <p:spPr bwMode="auto">
          <a:xfrm>
            <a:off x="8715922" y="6359083"/>
            <a:ext cx="515981" cy="37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3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703457" y="3268282"/>
            <a:ext cx="7206464" cy="3537009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201807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Fishes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23569" y="185511"/>
            <a:ext cx="5017381" cy="3308314"/>
            <a:chOff x="5872831" y="50292"/>
            <a:chExt cx="6245084" cy="4139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7231" y="185511"/>
            <a:ext cx="4877246" cy="2735109"/>
            <a:chOff x="231342" y="93512"/>
            <a:chExt cx="5772150" cy="32277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1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4473" y="434109"/>
            <a:ext cx="416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Major Ecological Gradients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3766" y="1127420"/>
            <a:ext cx="446045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Energy/Productivity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Disturbance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Island size/Habitat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729" y="3605021"/>
            <a:ext cx="429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Biogeography, other factors</a:t>
            </a:r>
          </a:p>
        </p:txBody>
      </p:sp>
      <p:sp>
        <p:nvSpPr>
          <p:cNvPr id="7" name="Down Arrow 6"/>
          <p:cNvSpPr/>
          <p:nvPr/>
        </p:nvSpPr>
        <p:spPr>
          <a:xfrm rot="6955680">
            <a:off x="5551110" y="1582372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4303946">
            <a:off x="5425591" y="3470506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1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800" y="3323968"/>
            <a:ext cx="4199150" cy="304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59" y="757099"/>
            <a:ext cx="4757352" cy="3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1199" y="403156"/>
            <a:ext cx="2057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Latitude </a:t>
            </a:r>
          </a:p>
        </p:txBody>
      </p:sp>
    </p:spTree>
    <p:extLst>
      <p:ext uri="{BB962C8B-B14F-4D97-AF65-F5344CB8AC3E}">
        <p14:creationId xmlns:p14="http://schemas.microsoft.com/office/powerpoint/2010/main" val="195839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769" y="332684"/>
            <a:ext cx="9457515" cy="51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58" y="3335800"/>
            <a:ext cx="5941115" cy="3263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02" y="2717406"/>
            <a:ext cx="1317791" cy="9116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427" y="58492"/>
            <a:ext cx="278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Taxonomic scale matters</a:t>
            </a:r>
          </a:p>
        </p:txBody>
      </p:sp>
    </p:spTree>
    <p:extLst>
      <p:ext uri="{BB962C8B-B14F-4D97-AF65-F5344CB8AC3E}">
        <p14:creationId xmlns:p14="http://schemas.microsoft.com/office/powerpoint/2010/main" val="1820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0335" y="2827867"/>
            <a:ext cx="6279936" cy="3733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415" y="6456220"/>
            <a:ext cx="325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Dunn et al. 2009, Ecology Letters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26" y="-1"/>
            <a:ext cx="7291112" cy="3131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1785" y="513304"/>
            <a:ext cx="346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Biogeography matters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662" y="3058373"/>
            <a:ext cx="2712038" cy="3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6330" y="139148"/>
            <a:ext cx="4830345" cy="76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1303" y="1099769"/>
            <a:ext cx="3647662" cy="438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5" y="46221"/>
            <a:ext cx="4591877" cy="3602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17" y="1120986"/>
            <a:ext cx="7141456" cy="45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8001" y="177851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Species Richness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5845867" y="523924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318" y="3025405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4904" y="1524623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340" y="124135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00946" y="3308670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540" y="4744279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5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5" y="1314890"/>
            <a:ext cx="4253925" cy="4423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83" y="1126330"/>
            <a:ext cx="5858007" cy="500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8975" y="175759"/>
            <a:ext cx="842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Species Richness Estimators:  what is the </a:t>
            </a:r>
            <a:r>
              <a:rPr lang="en-US" sz="2400" b="1" u="sng" dirty="0">
                <a:solidFill>
                  <a:schemeClr val="tx2"/>
                </a:solidFill>
              </a:rPr>
              <a:t>‘True’ </a:t>
            </a:r>
            <a:r>
              <a:rPr lang="en-US" sz="2400" b="1" dirty="0"/>
              <a:t>species richness?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3670" y="6370983"/>
            <a:ext cx="33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from Anne Chao and others</a:t>
            </a:r>
          </a:p>
        </p:txBody>
      </p:sp>
    </p:spTree>
    <p:extLst>
      <p:ext uri="{BB962C8B-B14F-4D97-AF65-F5344CB8AC3E}">
        <p14:creationId xmlns:p14="http://schemas.microsoft.com/office/powerpoint/2010/main" val="51981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4771292" y="1348154"/>
            <a:ext cx="3739662" cy="2555631"/>
          </a:xfrm>
          <a:custGeom>
            <a:avLst/>
            <a:gdLst>
              <a:gd name="connsiteX0" fmla="*/ 0 w 3739662"/>
              <a:gd name="connsiteY0" fmla="*/ 2555631 h 2555631"/>
              <a:gd name="connsiteX1" fmla="*/ 785446 w 3739662"/>
              <a:gd name="connsiteY1" fmla="*/ 1793631 h 2555631"/>
              <a:gd name="connsiteX2" fmla="*/ 2602523 w 3739662"/>
              <a:gd name="connsiteY2" fmla="*/ 656492 h 2555631"/>
              <a:gd name="connsiteX3" fmla="*/ 3739662 w 3739662"/>
              <a:gd name="connsiteY3" fmla="*/ 0 h 25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62" h="2555631">
                <a:moveTo>
                  <a:pt x="0" y="2555631"/>
                </a:moveTo>
                <a:cubicBezTo>
                  <a:pt x="175846" y="2332892"/>
                  <a:pt x="351692" y="2110154"/>
                  <a:pt x="785446" y="1793631"/>
                </a:cubicBezTo>
                <a:cubicBezTo>
                  <a:pt x="1219200" y="1477108"/>
                  <a:pt x="2110154" y="955430"/>
                  <a:pt x="2602523" y="656492"/>
                </a:cubicBezTo>
                <a:cubicBezTo>
                  <a:pt x="3094892" y="357554"/>
                  <a:pt x="3417277" y="178777"/>
                  <a:pt x="3739662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012830" y="1383325"/>
            <a:ext cx="46893" cy="38568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59723" y="5193325"/>
            <a:ext cx="5146430" cy="58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036277" y="3553589"/>
            <a:ext cx="2022230" cy="1733519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24554" y="3188678"/>
            <a:ext cx="2485292" cy="2063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12829" y="2637693"/>
            <a:ext cx="3270739" cy="2602524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2828" y="2016370"/>
            <a:ext cx="4220310" cy="3206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958860" y="3452478"/>
            <a:ext cx="175846" cy="202222"/>
          </a:xfrm>
          <a:prstGeom prst="star5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421924" y="3075844"/>
            <a:ext cx="175846" cy="202222"/>
          </a:xfrm>
          <a:prstGeom prst="star5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271843" y="2524859"/>
            <a:ext cx="175846" cy="20222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215554" y="1915259"/>
            <a:ext cx="175846" cy="202222"/>
          </a:xfrm>
          <a:prstGeom prst="star5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88041" y="5273844"/>
            <a:ext cx="446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Area, samples, or individuals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77149" y="3210240"/>
            <a:ext cx="2956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Number of species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947017" y="2397358"/>
            <a:ext cx="17588" cy="17188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2932271" y="3142593"/>
            <a:ext cx="16953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Sampling extent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8940" y="276890"/>
            <a:ext cx="874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Assumption that there is an asymptote in species richness is invalid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30432" y="4116254"/>
            <a:ext cx="284607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Many solutions, all make improbable assumptions at some scale</a:t>
            </a:r>
          </a:p>
        </p:txBody>
      </p:sp>
    </p:spTree>
    <p:extLst>
      <p:ext uri="{BB962C8B-B14F-4D97-AF65-F5344CB8AC3E}">
        <p14:creationId xmlns:p14="http://schemas.microsoft.com/office/powerpoint/2010/main" val="82196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522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Same problems in genomics/genetics….</a:t>
            </a:r>
          </a:p>
        </p:txBody>
      </p:sp>
    </p:spTree>
    <p:extLst>
      <p:ext uri="{BB962C8B-B14F-4D97-AF65-F5344CB8AC3E}">
        <p14:creationId xmlns:p14="http://schemas.microsoft.com/office/powerpoint/2010/main" val="206865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890" y="868338"/>
            <a:ext cx="4622383" cy="281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947" y="52975"/>
            <a:ext cx="4583562" cy="480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52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local diversity really declining?</a:t>
            </a:r>
          </a:p>
        </p:txBody>
      </p:sp>
      <p:sp>
        <p:nvSpPr>
          <p:cNvPr id="11" name="AutoShape 2" descr="Image result for sdiv"/>
          <p:cNvSpPr>
            <a:spLocks noChangeAspect="1" noChangeArrowheads="1"/>
          </p:cNvSpPr>
          <p:nvPr/>
        </p:nvSpPr>
        <p:spPr bwMode="auto">
          <a:xfrm>
            <a:off x="4383689" y="2665750"/>
            <a:ext cx="434510" cy="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9561445" y="4588651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Vellend et al. 2013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304BA333-FCCC-46D5-9C36-67103272E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33" y="3100260"/>
            <a:ext cx="6218194" cy="300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11F8A66A-3ADD-4C53-B48E-E78707B17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451" y="6262018"/>
            <a:ext cx="2600584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Newbold</a:t>
            </a:r>
            <a:r>
              <a:rPr lang="en-US" altLang="en-US" sz="1261" b="1" i="1"/>
              <a:t> </a:t>
            </a:r>
            <a:r>
              <a:rPr lang="en-US" altLang="en-US" sz="1621" b="1" i="1"/>
              <a:t>et al. 2015, Nature</a:t>
            </a:r>
            <a:endParaRPr lang="en-US" altLang="en-US" sz="1261" b="1" i="1"/>
          </a:p>
        </p:txBody>
      </p:sp>
    </p:spTree>
    <p:extLst>
      <p:ext uri="{BB962C8B-B14F-4D97-AF65-F5344CB8AC3E}">
        <p14:creationId xmlns:p14="http://schemas.microsoft.com/office/powerpoint/2010/main" val="174085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996553"/>
            <a:ext cx="7315200" cy="4864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308" y="1644006"/>
            <a:ext cx="4284259" cy="283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849" y="1644007"/>
            <a:ext cx="4383298" cy="291763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006" y="2161938"/>
            <a:ext cx="4191537" cy="31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148" y="2512008"/>
            <a:ext cx="4457700" cy="3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757" y="3137857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11840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1185" y="76492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9494" y="1455798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07" y="2656108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157" y="4944013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9494" y="106974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88813" y="568639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3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95" t="4253" r="20849" b="50295"/>
          <a:stretch/>
        </p:blipFill>
        <p:spPr>
          <a:xfrm>
            <a:off x="836022" y="2351313"/>
            <a:ext cx="9465443" cy="4402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" y="215875"/>
            <a:ext cx="5795496" cy="19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964" y="1113521"/>
            <a:ext cx="304585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234" y="1113521"/>
            <a:ext cx="333600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858" y="1295043"/>
            <a:ext cx="3681898" cy="34474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" name="Freeform 5"/>
          <p:cNvSpPr/>
          <p:nvPr/>
        </p:nvSpPr>
        <p:spPr>
          <a:xfrm>
            <a:off x="869020" y="2582851"/>
            <a:ext cx="3581847" cy="2118235"/>
          </a:xfrm>
          <a:custGeom>
            <a:avLst/>
            <a:gdLst>
              <a:gd name="connsiteX0" fmla="*/ 0 w 1507067"/>
              <a:gd name="connsiteY0" fmla="*/ 1744133 h 1744133"/>
              <a:gd name="connsiteX1" fmla="*/ 254000 w 1507067"/>
              <a:gd name="connsiteY1" fmla="*/ 524933 h 1744133"/>
              <a:gd name="connsiteX2" fmla="*/ 1507067 w 1507067"/>
              <a:gd name="connsiteY2" fmla="*/ 0 h 174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067" h="1744133">
                <a:moveTo>
                  <a:pt x="0" y="1744133"/>
                </a:moveTo>
                <a:cubicBezTo>
                  <a:pt x="1411" y="1279877"/>
                  <a:pt x="2822" y="815622"/>
                  <a:pt x="254000" y="524933"/>
                </a:cubicBezTo>
                <a:cubicBezTo>
                  <a:pt x="505178" y="234244"/>
                  <a:pt x="1006122" y="117122"/>
                  <a:pt x="1507067" y="0"/>
                </a:cubicBezTo>
              </a:path>
            </a:pathLst>
          </a:custGeom>
          <a:noFill/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7" name="Freeform 6"/>
          <p:cNvSpPr/>
          <p:nvPr/>
        </p:nvSpPr>
        <p:spPr>
          <a:xfrm>
            <a:off x="837576" y="1769574"/>
            <a:ext cx="3674752" cy="2900067"/>
          </a:xfrm>
          <a:custGeom>
            <a:avLst/>
            <a:gdLst>
              <a:gd name="connsiteX0" fmla="*/ 0 w 2116667"/>
              <a:gd name="connsiteY0" fmla="*/ 2201334 h 2201334"/>
              <a:gd name="connsiteX1" fmla="*/ 1439333 w 2116667"/>
              <a:gd name="connsiteY1" fmla="*/ 541867 h 2201334"/>
              <a:gd name="connsiteX2" fmla="*/ 2116667 w 2116667"/>
              <a:gd name="connsiteY2" fmla="*/ 0 h 22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667" h="2201334">
                <a:moveTo>
                  <a:pt x="0" y="2201334"/>
                </a:moveTo>
                <a:cubicBezTo>
                  <a:pt x="543277" y="1555045"/>
                  <a:pt x="1086555" y="908756"/>
                  <a:pt x="1439333" y="541867"/>
                </a:cubicBezTo>
                <a:cubicBezTo>
                  <a:pt x="1792111" y="174978"/>
                  <a:pt x="1954389" y="87489"/>
                  <a:pt x="2116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1326399" y="4722524"/>
            <a:ext cx="1704184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Sampling Effort </a:t>
            </a:r>
          </a:p>
        </p:txBody>
      </p:sp>
      <p:sp>
        <p:nvSpPr>
          <p:cNvPr id="41992" name="TextBox 8"/>
          <p:cNvSpPr txBox="1">
            <a:spLocks noChangeArrowheads="1"/>
          </p:cNvSpPr>
          <p:nvPr/>
        </p:nvSpPr>
        <p:spPr bwMode="auto">
          <a:xfrm rot="16200000">
            <a:off x="-212161" y="2649679"/>
            <a:ext cx="1776448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Species Richness</a:t>
            </a:r>
          </a:p>
        </p:txBody>
      </p:sp>
      <p:sp>
        <p:nvSpPr>
          <p:cNvPr id="41993" name="AutoShape 4" descr="Image result for species abundance distribution mobsim"/>
          <p:cNvSpPr>
            <a:spLocks noChangeAspect="1" noChangeArrowheads="1"/>
          </p:cNvSpPr>
          <p:nvPr/>
        </p:nvSpPr>
        <p:spPr bwMode="auto">
          <a:xfrm>
            <a:off x="202962" y="94772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17" name="Rectangle 16"/>
          <p:cNvSpPr/>
          <p:nvPr/>
        </p:nvSpPr>
        <p:spPr>
          <a:xfrm>
            <a:off x="6830665" y="2561410"/>
            <a:ext cx="457379" cy="5031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Rectangle 17"/>
          <p:cNvSpPr/>
          <p:nvPr/>
        </p:nvSpPr>
        <p:spPr>
          <a:xfrm>
            <a:off x="6383292" y="2179785"/>
            <a:ext cx="1332115" cy="130781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Rectangle 18"/>
          <p:cNvSpPr/>
          <p:nvPr/>
        </p:nvSpPr>
        <p:spPr>
          <a:xfrm>
            <a:off x="9970855" y="2582850"/>
            <a:ext cx="457379" cy="503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0" name="Rectangle 19"/>
          <p:cNvSpPr/>
          <p:nvPr/>
        </p:nvSpPr>
        <p:spPr>
          <a:xfrm>
            <a:off x="9534917" y="2316999"/>
            <a:ext cx="1330686" cy="1307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8" name="TextBox 20"/>
          <p:cNvSpPr txBox="1">
            <a:spLocks noChangeArrowheads="1"/>
          </p:cNvSpPr>
          <p:nvPr/>
        </p:nvSpPr>
        <p:spPr bwMode="auto">
          <a:xfrm>
            <a:off x="1259222" y="120152"/>
            <a:ext cx="10130937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962" b="1"/>
              <a:t>Scale-dependence is inevitable….</a:t>
            </a:r>
          </a:p>
        </p:txBody>
      </p:sp>
      <p:sp>
        <p:nvSpPr>
          <p:cNvPr id="10" name="Freeform 9"/>
          <p:cNvSpPr/>
          <p:nvPr/>
        </p:nvSpPr>
        <p:spPr>
          <a:xfrm>
            <a:off x="4060666" y="2751509"/>
            <a:ext cx="2309762" cy="1317822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8" name="Freeform 67"/>
          <p:cNvSpPr/>
          <p:nvPr/>
        </p:nvSpPr>
        <p:spPr>
          <a:xfrm flipV="1">
            <a:off x="4573787" y="1223578"/>
            <a:ext cx="4961130" cy="483106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" name="TextBox 1"/>
          <p:cNvSpPr txBox="1"/>
          <p:nvPr/>
        </p:nvSpPr>
        <p:spPr>
          <a:xfrm>
            <a:off x="2244271" y="5514363"/>
            <a:ext cx="4659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Species-Area Curve (many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Species Accumulation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Rarefaction Curve</a:t>
            </a:r>
          </a:p>
        </p:txBody>
      </p:sp>
    </p:spTree>
    <p:extLst>
      <p:ext uri="{BB962C8B-B14F-4D97-AF65-F5344CB8AC3E}">
        <p14:creationId xmlns:p14="http://schemas.microsoft.com/office/powerpoint/2010/main" val="23747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814" y="979714"/>
            <a:ext cx="10703542" cy="4674416"/>
            <a:chOff x="1187832" y="-13041"/>
            <a:chExt cx="17479746" cy="8684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IMG_107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93040" y="325109"/>
            <a:ext cx="1212088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ea typeface="ＭＳ Ｐゴシック" panose="020B0600070205080204" pitchFamily="34" charset="-128"/>
              </a:rPr>
              <a:t>Biodiversity Scaling—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155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Species Area Relationships (SARs)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707" y="1160972"/>
            <a:ext cx="5324057" cy="470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7116" y="617906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4801" y="3968151"/>
            <a:ext cx="388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Island Species Area Relationship (ISAR)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29200" y="3623733"/>
            <a:ext cx="2310564" cy="2239935"/>
          </a:xfrm>
          <a:prstGeom prst="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42"/>
          <a:stretch/>
        </p:blipFill>
        <p:spPr>
          <a:xfrm>
            <a:off x="643812" y="348100"/>
            <a:ext cx="9396971" cy="5464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5962262" y="126323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Near Mainland</a:t>
            </a:r>
          </a:p>
        </p:txBody>
      </p:sp>
      <p:sp>
        <p:nvSpPr>
          <p:cNvPr id="5" name="TextBox 4"/>
          <p:cNvSpPr txBox="1"/>
          <p:nvPr/>
        </p:nvSpPr>
        <p:spPr>
          <a:xfrm rot="20495301">
            <a:off x="3035560" y="3240833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Far from Mainland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6008" y="632615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and Wilson 1963</a:t>
            </a:r>
          </a:p>
        </p:txBody>
      </p:sp>
    </p:spTree>
    <p:extLst>
      <p:ext uri="{BB962C8B-B14F-4D97-AF65-F5344CB8AC3E}">
        <p14:creationId xmlns:p14="http://schemas.microsoft.com/office/powerpoint/2010/main" val="291469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Species Area Relationships (SARs)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770" y="1160972"/>
            <a:ext cx="4476994" cy="3954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5" y="63145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707" y="116097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2439734" y="1530305"/>
            <a:ext cx="792297" cy="574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4801" y="3968151"/>
            <a:ext cx="380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Island Species Area Relationship (ISAR)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39201" y="971176"/>
            <a:ext cx="2062066" cy="2267339"/>
          </a:xfrm>
          <a:prstGeom prst="rect">
            <a:avLst/>
          </a:prstGeom>
          <a:solidFill>
            <a:schemeClr val="accent1">
              <a:alpha val="49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pecies area curv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77" y="31793"/>
            <a:ext cx="3948538" cy="29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35" y="0"/>
            <a:ext cx="5294198" cy="5999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29334" y="623146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Preston 1960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033" y="3262115"/>
            <a:ext cx="4809357" cy="347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915" y="5643131"/>
            <a:ext cx="2359889" cy="9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8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7289" y="395111"/>
            <a:ext cx="419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Mechanisms of the SAR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1555" y="6225823"/>
            <a:ext cx="249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Connor and McCoy 1979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2222" y="1710267"/>
            <a:ext cx="78940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Heterogeneity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Area ‘Per se’ (=</a:t>
            </a:r>
            <a:r>
              <a:rPr lang="en-US" sz="3200" b="1" dirty="0" err="1"/>
              <a:t>metacommunity</a:t>
            </a:r>
            <a:r>
              <a:rPr lang="en-US" sz="3200" b="1" dirty="0"/>
              <a:t> processes)</a:t>
            </a:r>
          </a:p>
        </p:txBody>
      </p:sp>
    </p:spTree>
    <p:extLst>
      <p:ext uri="{BB962C8B-B14F-4D97-AF65-F5344CB8AC3E}">
        <p14:creationId xmlns:p14="http://schemas.microsoft.com/office/powerpoint/2010/main" val="307519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938" y="134445"/>
            <a:ext cx="62762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70C0"/>
                </a:solidFill>
              </a:rPr>
              <a:t>Towards synthesis…. </a:t>
            </a:r>
            <a:r>
              <a:rPr lang="en-US" sz="2400" b="1" dirty="0">
                <a:solidFill>
                  <a:srgbClr val="FF0000"/>
                </a:solidFill>
              </a:rPr>
              <a:t>Methods/approach matter</a:t>
            </a:r>
          </a:p>
        </p:txBody>
      </p:sp>
      <p:pic>
        <p:nvPicPr>
          <p:cNvPr id="4198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8050" y="846241"/>
            <a:ext cx="9639255" cy="46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3"/>
          <p:cNvSpPr txBox="1">
            <a:spLocks noChangeArrowheads="1"/>
          </p:cNvSpPr>
          <p:nvPr/>
        </p:nvSpPr>
        <p:spPr bwMode="auto">
          <a:xfrm>
            <a:off x="9127564" y="6269036"/>
            <a:ext cx="2600584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Newbold</a:t>
            </a:r>
            <a:r>
              <a:rPr lang="en-US" altLang="en-US" sz="1261" b="1" i="1"/>
              <a:t> </a:t>
            </a:r>
            <a:r>
              <a:rPr lang="en-US" altLang="en-US" sz="1621" b="1" i="1"/>
              <a:t>et al. 2015, Nature</a:t>
            </a:r>
            <a:endParaRPr lang="en-US" altLang="en-US" sz="1261" b="1" i="1"/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284433" y="6347648"/>
            <a:ext cx="4991145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521" b="1" i="1"/>
              <a:t>From the PREDICTS database</a:t>
            </a:r>
          </a:p>
        </p:txBody>
      </p:sp>
      <p:pic>
        <p:nvPicPr>
          <p:cNvPr id="70662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1233" y="1014899"/>
            <a:ext cx="2132528" cy="224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181361" y="70127"/>
            <a:ext cx="2759858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 u="sng">
                <a:solidFill>
                  <a:srgbClr val="7030A0"/>
                </a:solidFill>
              </a:rPr>
              <a:t>…As does scale</a:t>
            </a:r>
          </a:p>
        </p:txBody>
      </p: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750505" y="759053"/>
            <a:ext cx="5803273" cy="5252707"/>
            <a:chOff x="901876" y="615976"/>
            <a:chExt cx="8636890" cy="6241320"/>
          </a:xfrm>
        </p:grpSpPr>
        <p:grpSp>
          <p:nvGrpSpPr>
            <p:cNvPr id="41995" name="Group 4"/>
            <p:cNvGrpSpPr>
              <a:grpSpLocks/>
            </p:cNvGrpSpPr>
            <p:nvPr/>
          </p:nvGrpSpPr>
          <p:grpSpPr bwMode="auto"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42013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8040" y="110381"/>
                <a:ext cx="4814596" cy="6018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14" name="Rectangle 6"/>
              <p:cNvSpPr>
                <a:spLocks noChangeArrowheads="1"/>
              </p:cNvSpPr>
              <p:nvPr/>
            </p:nvSpPr>
            <p:spPr bwMode="auto">
              <a:xfrm>
                <a:off x="3973678" y="4969150"/>
                <a:ext cx="2629561" cy="920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900" b="1" i="1"/>
                  <a:t>Public Domain, https://commons.wikimedia.org/w/index.php?curid=362363</a:t>
                </a:r>
              </a:p>
            </p:txBody>
          </p:sp>
        </p:grpSp>
        <p:grpSp>
          <p:nvGrpSpPr>
            <p:cNvPr id="41996" name="Group 24"/>
            <p:cNvGrpSpPr>
              <a:grpSpLocks/>
            </p:cNvGrpSpPr>
            <p:nvPr/>
          </p:nvGrpSpPr>
          <p:grpSpPr bwMode="auto">
            <a:xfrm>
              <a:off x="901876" y="615976"/>
              <a:ext cx="8636890" cy="6241320"/>
              <a:chOff x="2449689" y="590243"/>
              <a:chExt cx="8429543" cy="6102648"/>
            </a:xfrm>
          </p:grpSpPr>
          <p:grpSp>
            <p:nvGrpSpPr>
              <p:cNvPr id="41997" name="Group 22"/>
              <p:cNvGrpSpPr>
                <a:grpSpLocks/>
              </p:cNvGrpSpPr>
              <p:nvPr/>
            </p:nvGrpSpPr>
            <p:grpSpPr bwMode="auto">
              <a:xfrm>
                <a:off x="2449689" y="590243"/>
                <a:ext cx="8246434" cy="6102648"/>
                <a:chOff x="3290835" y="1710062"/>
                <a:chExt cx="7850982" cy="5937413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90835" y="1710062"/>
                  <a:ext cx="7850982" cy="59374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826"/>
                </a:p>
              </p:txBody>
            </p:sp>
            <p:grpSp>
              <p:nvGrpSpPr>
                <p:cNvPr id="42000" name="Group 8"/>
                <p:cNvGrpSpPr>
                  <a:grpSpLocks/>
                </p:cNvGrpSpPr>
                <p:nvPr/>
              </p:nvGrpSpPr>
              <p:grpSpPr bwMode="auto">
                <a:xfrm>
                  <a:off x="3321744" y="1710063"/>
                  <a:ext cx="7799205" cy="5604594"/>
                  <a:chOff x="2458863" y="567004"/>
                  <a:chExt cx="6185469" cy="4594537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462567" y="578923"/>
                    <a:ext cx="429524" cy="4582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826" dirty="0"/>
                  </a:p>
                </p:txBody>
              </p:sp>
              <p:grpSp>
                <p:nvGrpSpPr>
                  <p:cNvPr id="42002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2458863" y="567004"/>
                    <a:ext cx="6185469" cy="4180067"/>
                    <a:chOff x="2458863" y="567004"/>
                    <a:chExt cx="6185469" cy="4180067"/>
                  </a:xfrm>
                </p:grpSpPr>
                <p:grpSp>
                  <p:nvGrpSpPr>
                    <p:cNvPr id="42004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65573" y="567004"/>
                      <a:ext cx="5778759" cy="4180067"/>
                      <a:chOff x="3154659" y="190982"/>
                      <a:chExt cx="5778759" cy="4180067"/>
                    </a:xfrm>
                  </p:grpSpPr>
                  <p:pic>
                    <p:nvPicPr>
                      <p:cNvPr id="42011" name="Picture 19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659" y="190982"/>
                        <a:ext cx="5778759" cy="4180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3780002" y="4141833"/>
                        <a:ext cx="49262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~1700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5250417" y="4141833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1850</a:t>
                        </a:r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6587586" y="4120642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1950</a:t>
                        </a:r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7793074" y="4095477"/>
                        <a:ext cx="55767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42005" name="TextBox 1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742593" y="2635371"/>
                      <a:ext cx="1837747" cy="405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1801" b="1"/>
                        <a:t>Number of Species</a:t>
                      </a:r>
                    </a:p>
                  </p:txBody>
                </p:sp>
              </p:grpSp>
              <p:sp>
                <p:nvSpPr>
                  <p:cNvPr id="42003" name="Text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01191" y="4775761"/>
                    <a:ext cx="656969" cy="3423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sz="1801" b="1"/>
                      <a:t>Year</a:t>
                    </a:r>
                  </a:p>
                </p:txBody>
              </p:sp>
            </p:grpSp>
          </p:grpSp>
          <p:sp>
            <p:nvSpPr>
              <p:cNvPr id="41998" name="Rectangle 23"/>
              <p:cNvSpPr>
                <a:spLocks noChangeArrowheads="1"/>
              </p:cNvSpPr>
              <p:nvPr/>
            </p:nvSpPr>
            <p:spPr bwMode="auto">
              <a:xfrm>
                <a:off x="2750483" y="6188252"/>
                <a:ext cx="8128749" cy="397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21" dirty="0"/>
                  <a:t>Data from: Knapp, S., et al. 2016. Journal of Applied Ecology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95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70"/>
          <a:stretch/>
        </p:blipFill>
        <p:spPr>
          <a:xfrm>
            <a:off x="875323" y="103554"/>
            <a:ext cx="100604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9138" y="3415323"/>
            <a:ext cx="3438770" cy="3442677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385" y="1098006"/>
            <a:ext cx="414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SAR principles can be used to predict extinctions</a:t>
            </a:r>
          </a:p>
        </p:txBody>
      </p:sp>
    </p:spTree>
    <p:extLst>
      <p:ext uri="{BB962C8B-B14F-4D97-AF65-F5344CB8AC3E}">
        <p14:creationId xmlns:p14="http://schemas.microsoft.com/office/powerpoint/2010/main" val="22285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38" y="158045"/>
            <a:ext cx="5806684" cy="600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7466" y="6488668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MacArthur and Wilson 1967</a:t>
            </a:r>
          </a:p>
        </p:txBody>
      </p:sp>
    </p:spTree>
    <p:extLst>
      <p:ext uri="{BB962C8B-B14F-4D97-AF65-F5344CB8AC3E}">
        <p14:creationId xmlns:p14="http://schemas.microsoft.com/office/powerpoint/2010/main" val="273456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6" r="52467"/>
          <a:stretch/>
        </p:blipFill>
        <p:spPr>
          <a:xfrm>
            <a:off x="2497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2921" y="177272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5721" y="2405333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05865" y="318234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0257" y="398684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5460522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358520" y="2945921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8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52343" y="3782684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4197" y="271797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4197" y="3592252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4197" y="4681405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g</a:t>
            </a:r>
            <a:r>
              <a:rPr lang="en-US" b="1" dirty="0"/>
              <a:t>, SAR, EAR,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63218" y="419014"/>
            <a:ext cx="569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08332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62"/>
          <a:stretch/>
        </p:blipFill>
        <p:spPr>
          <a:xfrm>
            <a:off x="596630" y="190426"/>
            <a:ext cx="6668219" cy="1348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0" y="1539220"/>
            <a:ext cx="6378812" cy="4686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57125" y="6133782"/>
            <a:ext cx="216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Graham and Blake 2001</a:t>
            </a:r>
          </a:p>
        </p:txBody>
      </p:sp>
    </p:spTree>
    <p:extLst>
      <p:ext uri="{BB962C8B-B14F-4D97-AF65-F5344CB8AC3E}">
        <p14:creationId xmlns:p14="http://schemas.microsoft.com/office/powerpoint/2010/main" val="2591473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65" y="706314"/>
            <a:ext cx="3600994" cy="2752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180" y="611851"/>
            <a:ext cx="4646227" cy="27489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71958" y="-22223"/>
            <a:ext cx="530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Can’t we just correct for area?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10" y="2044381"/>
            <a:ext cx="5713193" cy="4279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118" y="1576363"/>
            <a:ext cx="5850198" cy="4287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049682" y="3792500"/>
            <a:ext cx="6053311" cy="3038018"/>
            <a:chOff x="5986289" y="3671247"/>
            <a:chExt cx="6053311" cy="3038018"/>
          </a:xfrm>
          <a:noFill/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6464060" y="5527915"/>
              <a:ext cx="25880" cy="757578"/>
            </a:xfrm>
            <a:prstGeom prst="line">
              <a:avLst/>
            </a:prstGeom>
            <a:grpFill/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533072" y="4587635"/>
              <a:ext cx="388188" cy="78500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80886" y="3672297"/>
              <a:ext cx="1190445" cy="92333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Number of species per area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337180" y="4040579"/>
              <a:ext cx="34645" cy="2241817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353907" y="6203431"/>
              <a:ext cx="5685693" cy="8206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389077" y="3905708"/>
              <a:ext cx="5357446" cy="2332892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378019" y="5066292"/>
              <a:ext cx="3434860" cy="1207477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75588" y="5866560"/>
              <a:ext cx="1289537" cy="433753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8400" y="3671247"/>
              <a:ext cx="12952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island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75279" y="4638319"/>
              <a:ext cx="158088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Medium island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04194" y="5507263"/>
              <a:ext cx="129394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island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32566" y="6339933"/>
              <a:ext cx="147046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Area sampled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193764" y="5129893"/>
              <a:ext cx="195438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3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0806" y="281354"/>
            <a:ext cx="710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2800" b="1" dirty="0"/>
            </a:br>
            <a:r>
              <a:rPr lang="en-US" sz="2800" b="1" dirty="0"/>
              <a:t>Solutions are not as easy as they might seem…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3643" y="1767586"/>
            <a:ext cx="114183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Extrapolations and interpolations are still strongly biased by sample grain/extent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Partitioning of scales (e.g., </a:t>
            </a:r>
            <a:r>
              <a:rPr lang="en-US" sz="2400" b="1" dirty="0">
                <a:latin typeface="Symbol" panose="05050102010706020507" pitchFamily="18" charset="2"/>
              </a:rPr>
              <a:t>a</a:t>
            </a:r>
            <a:r>
              <a:rPr lang="en-US" sz="2400" b="1" dirty="0"/>
              <a:t>-diversity, 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-diversity, </a:t>
            </a:r>
            <a:r>
              <a:rPr lang="en-US" sz="2400" b="1" dirty="0">
                <a:latin typeface="Symbol" panose="05050102010706020507" pitchFamily="18" charset="2"/>
              </a:rPr>
              <a:t>g</a:t>
            </a:r>
            <a:r>
              <a:rPr lang="en-US" sz="2400" b="1" dirty="0"/>
              <a:t>-diversity) doesn’t account for non-</a:t>
            </a:r>
            <a:r>
              <a:rPr lang="en-US" sz="2400" b="1" dirty="0" err="1"/>
              <a:t>linearities</a:t>
            </a:r>
            <a:r>
              <a:rPr lang="en-US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Explicit scaling exponents (e.g., species-accumulations, species-area relationships) are confounded by multiple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887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85" y="506563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657233" y="7413"/>
            <a:ext cx="719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.. 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2803872" y="4116282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3152658" y="1736891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7664129" y="3536139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7570142" y="2429538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3718960" y="2796384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6082452" y="1764758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4115" y="4174297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30559" y="469103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48098" y="4478903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305" y="2094209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82080" y="2468073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2036546" y="1140841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37358" y="699835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893" y="469078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21448" y="418837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7478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7414" y="6200549"/>
            <a:ext cx="754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3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3127375" y="965232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034744" y="4969141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sp>
        <p:nvSpPr>
          <p:cNvPr id="64517" name="TextBox 1"/>
          <p:cNvSpPr txBox="1">
            <a:spLocks noChangeArrowheads="1"/>
          </p:cNvSpPr>
          <p:nvPr/>
        </p:nvSpPr>
        <p:spPr bwMode="auto">
          <a:xfrm>
            <a:off x="2644027" y="44318"/>
            <a:ext cx="53976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-diversity is also complicated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720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20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06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55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3611564" y="2998820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77100" y="1003333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84976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17964" y="1928844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5265737" y="1122985"/>
            <a:ext cx="495300" cy="1936160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584143" y="4256120"/>
            <a:ext cx="57759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1855788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4518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3190876" y="1735139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190876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4302126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769144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2078038" y="258763"/>
            <a:ext cx="7292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46439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427414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16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254376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143251" y="16033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83038" y="1744664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630613" y="3532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41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743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10025" y="4319589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573714" y="1957389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237414" y="1949451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162551" y="16541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807200" y="1612901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11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127750" y="2770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405563" y="1725614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42075" y="2743201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381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8159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546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Sample problems in genomics/genetics….</a:t>
            </a:r>
          </a:p>
        </p:txBody>
      </p:sp>
    </p:spTree>
    <p:extLst>
      <p:ext uri="{BB962C8B-B14F-4D97-AF65-F5344CB8AC3E}">
        <p14:creationId xmlns:p14="http://schemas.microsoft.com/office/powerpoint/2010/main" val="201594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 descr="http://thegreenists.com/wp-content/uploads/2011/10/kudzu-covered-hous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4095" y="4019320"/>
            <a:ext cx="4133667" cy="27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7" descr="purple%20loosestrif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272" y="889054"/>
            <a:ext cx="4410960" cy="327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2137428" y="35735"/>
            <a:ext cx="8738290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61" b="1" dirty="0">
                <a:solidFill>
                  <a:srgbClr val="92D050"/>
                </a:solidFill>
              </a:rPr>
              <a:t>		</a:t>
            </a:r>
            <a:r>
              <a:rPr lang="en-US" altLang="en-US" sz="1801" b="1" dirty="0">
                <a:solidFill>
                  <a:srgbClr val="92D050"/>
                </a:solidFill>
              </a:rPr>
              <a:t>Alien species are the “second greatest threat” to biodiversity</a:t>
            </a:r>
          </a:p>
        </p:txBody>
      </p:sp>
      <p:pic>
        <p:nvPicPr>
          <p:cNvPr id="4915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862" y="889053"/>
            <a:ext cx="3643401" cy="272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82"/>
          <a:stretch>
            <a:fillRect/>
          </a:stretch>
        </p:blipFill>
        <p:spPr bwMode="auto">
          <a:xfrm>
            <a:off x="1828689" y="3743457"/>
            <a:ext cx="4555325" cy="30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8" y="884766"/>
            <a:ext cx="4086499" cy="30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72945" y="977673"/>
            <a:ext cx="5374339" cy="2131155"/>
            <a:chOff x="207033" y="767751"/>
            <a:chExt cx="5374257" cy="2130724"/>
          </a:xfrm>
        </p:grpSpPr>
        <p:sp>
          <p:nvSpPr>
            <p:cNvPr id="10" name="Rectangle 9"/>
            <p:cNvSpPr/>
            <p:nvPr/>
          </p:nvSpPr>
          <p:spPr>
            <a:xfrm>
              <a:off x="207033" y="767751"/>
              <a:ext cx="5374257" cy="21307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pic>
          <p:nvPicPr>
            <p:cNvPr id="4916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5" y="1309688"/>
              <a:ext cx="4940300" cy="1125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2606867" y="2398305"/>
              <a:ext cx="2518280" cy="30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400" b="1" dirty="0">
                  <a:latin typeface="Arial" panose="020B0604020202020204" pitchFamily="34" charset="0"/>
                </a:rPr>
                <a:t>Vila et al. 2011 Ecol. Letters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37333" y="2898713"/>
            <a:ext cx="3134555" cy="3807777"/>
            <a:chOff x="194185" y="2977163"/>
            <a:chExt cx="3135612" cy="3807812"/>
          </a:xfrm>
        </p:grpSpPr>
        <p:sp>
          <p:nvSpPr>
            <p:cNvPr id="16" name="Rectangle 15"/>
            <p:cNvSpPr/>
            <p:nvPr/>
          </p:nvSpPr>
          <p:spPr>
            <a:xfrm>
              <a:off x="194185" y="2977163"/>
              <a:ext cx="3135612" cy="380781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grpSp>
          <p:nvGrpSpPr>
            <p:cNvPr id="49163" name="Group 16"/>
            <p:cNvGrpSpPr>
              <a:grpSpLocks/>
            </p:cNvGrpSpPr>
            <p:nvPr/>
          </p:nvGrpSpPr>
          <p:grpSpPr bwMode="auto">
            <a:xfrm>
              <a:off x="414337" y="3067899"/>
              <a:ext cx="2192338" cy="3569599"/>
              <a:chOff x="1373893" y="2673808"/>
              <a:chExt cx="2192655" cy="3657600"/>
            </a:xfrm>
          </p:grpSpPr>
          <p:pic>
            <p:nvPicPr>
              <p:cNvPr id="49165" name="Picture 3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36218"/>
              <a:stretch>
                <a:fillRect/>
              </a:stretch>
            </p:blipFill>
            <p:spPr bwMode="auto">
              <a:xfrm>
                <a:off x="1373893" y="2673808"/>
                <a:ext cx="1962271" cy="3657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166" name="Picture 3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57" b="19920"/>
              <a:stretch>
                <a:fillRect/>
              </a:stretch>
            </p:blipFill>
            <p:spPr bwMode="auto">
              <a:xfrm>
                <a:off x="2531492" y="2673808"/>
                <a:ext cx="1035056" cy="2928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194185" y="6499103"/>
              <a:ext cx="2890611" cy="27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 b="1" dirty="0">
                  <a:latin typeface="Arial" panose="020B0604020202020204" pitchFamily="34" charset="0"/>
                </a:rPr>
                <a:t>Murphy and </a:t>
              </a:r>
              <a:r>
                <a:rPr lang="en-US" altLang="en-US" sz="1200" b="1" dirty="0" err="1">
                  <a:latin typeface="Arial" panose="020B0604020202020204" pitchFamily="34" charset="0"/>
                </a:rPr>
                <a:t>Romanuk</a:t>
              </a:r>
              <a:r>
                <a:rPr lang="en-US" altLang="en-US" sz="1200" b="1" dirty="0">
                  <a:latin typeface="Arial" panose="020B0604020202020204" pitchFamily="34" charset="0"/>
                </a:rPr>
                <a:t> 2012, Am. Nat.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46" y="1374379"/>
            <a:ext cx="5141968" cy="2529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94" y="926322"/>
            <a:ext cx="5175969" cy="414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6830" y="164125"/>
            <a:ext cx="712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Other kinds of diversity—Ethnic, Language, </a:t>
            </a:r>
            <a:r>
              <a:rPr lang="en-US" sz="2800" b="1" dirty="0" err="1"/>
              <a:t>etc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387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1" y="1073895"/>
            <a:ext cx="9702760" cy="4841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4950" y="64489"/>
            <a:ext cx="996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Economics has been doing something similar for some time (Gini Coefficient)</a:t>
            </a:r>
          </a:p>
        </p:txBody>
      </p:sp>
    </p:spTree>
    <p:extLst>
      <p:ext uri="{BB962C8B-B14F-4D97-AF65-F5344CB8AC3E}">
        <p14:creationId xmlns:p14="http://schemas.microsoft.com/office/powerpoint/2010/main" val="3014485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erade Verbindung mit Pfeil 16"/>
          <p:cNvCxnSpPr>
            <a:stCxn id="27" idx="0"/>
            <a:endCxn id="2" idx="2"/>
          </p:cNvCxnSpPr>
          <p:nvPr/>
        </p:nvCxnSpPr>
        <p:spPr>
          <a:xfrm flipV="1">
            <a:off x="2752459" y="2636801"/>
            <a:ext cx="3110521" cy="587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36" idx="0"/>
            <a:endCxn id="2" idx="2"/>
          </p:cNvCxnSpPr>
          <p:nvPr/>
        </p:nvCxnSpPr>
        <p:spPr>
          <a:xfrm flipV="1">
            <a:off x="5862980" y="2636801"/>
            <a:ext cx="0" cy="592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37" idx="0"/>
            <a:endCxn id="2" idx="2"/>
          </p:cNvCxnSpPr>
          <p:nvPr/>
        </p:nvCxnSpPr>
        <p:spPr>
          <a:xfrm flipH="1" flipV="1">
            <a:off x="5862980" y="2636801"/>
            <a:ext cx="3044612" cy="607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3058638" y="2124045"/>
            <a:ext cx="5608684" cy="512750"/>
          </a:xfrm>
          <a:prstGeom prst="roundRect">
            <a:avLst/>
          </a:prstGeom>
          <a:solidFill>
            <a:srgbClr val="70B7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216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across scales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873079" y="3223810"/>
            <a:ext cx="1758760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 of individuals</a:t>
            </a:r>
          </a:p>
        </p:txBody>
      </p:sp>
      <p:sp>
        <p:nvSpPr>
          <p:cNvPr id="36" name="Abgerundetes Rechteck 35"/>
          <p:cNvSpPr/>
          <p:nvPr/>
        </p:nvSpPr>
        <p:spPr>
          <a:xfrm>
            <a:off x="4702102" y="3229128"/>
            <a:ext cx="2321755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relative abundances</a:t>
            </a:r>
          </a:p>
        </p:txBody>
      </p:sp>
      <p:sp>
        <p:nvSpPr>
          <p:cNvPr id="37" name="Abgerundetes Rechteck 36"/>
          <p:cNvSpPr/>
          <p:nvPr/>
        </p:nvSpPr>
        <p:spPr>
          <a:xfrm>
            <a:off x="7708159" y="3244450"/>
            <a:ext cx="2398865" cy="654996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 distribution</a:t>
            </a:r>
          </a:p>
          <a:p>
            <a:pPr algn="ctr"/>
            <a:r>
              <a:rPr lang="en-GB" sz="162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(e.g. aggregation)</a:t>
            </a:r>
          </a:p>
        </p:txBody>
      </p:sp>
      <p:sp>
        <p:nvSpPr>
          <p:cNvPr id="55" name="Abgerundetes Rechteck 54"/>
          <p:cNvSpPr/>
          <p:nvPr/>
        </p:nvSpPr>
        <p:spPr>
          <a:xfrm>
            <a:off x="2591448" y="4522898"/>
            <a:ext cx="6543063" cy="451457"/>
          </a:xfrm>
          <a:prstGeom prst="roundRect">
            <a:avLst/>
          </a:prstGeom>
          <a:solidFill>
            <a:srgbClr val="FED4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drivers </a:t>
            </a:r>
            <a:r>
              <a:rPr lang="en-GB" sz="144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(Land use, climate, invaders, …)</a:t>
            </a:r>
          </a:p>
        </p:txBody>
      </p:sp>
      <p:cxnSp>
        <p:nvCxnSpPr>
          <p:cNvPr id="57" name="Gerade Verbindung mit Pfeil 56"/>
          <p:cNvCxnSpPr>
            <a:stCxn id="55" idx="0"/>
            <a:endCxn id="27" idx="2"/>
          </p:cNvCxnSpPr>
          <p:nvPr/>
        </p:nvCxnSpPr>
        <p:spPr>
          <a:xfrm flipH="1" flipV="1">
            <a:off x="2752459" y="3909437"/>
            <a:ext cx="3110521" cy="613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55" idx="0"/>
            <a:endCxn id="36" idx="2"/>
          </p:cNvCxnSpPr>
          <p:nvPr/>
        </p:nvCxnSpPr>
        <p:spPr>
          <a:xfrm flipV="1">
            <a:off x="5862980" y="3914756"/>
            <a:ext cx="0" cy="608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55" idx="0"/>
            <a:endCxn id="37" idx="2"/>
          </p:cNvCxnSpPr>
          <p:nvPr/>
        </p:nvCxnSpPr>
        <p:spPr>
          <a:xfrm flipV="1">
            <a:off x="5862980" y="3899426"/>
            <a:ext cx="3044612" cy="623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fik 7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704" y="5752430"/>
            <a:ext cx="859768" cy="648270"/>
          </a:xfrm>
          <a:prstGeom prst="rect">
            <a:avLst/>
          </a:prstGeom>
        </p:spPr>
      </p:pic>
      <p:sp>
        <p:nvSpPr>
          <p:cNvPr id="73" name="Textfeld 72"/>
          <p:cNvSpPr txBox="1"/>
          <p:nvPr/>
        </p:nvSpPr>
        <p:spPr>
          <a:xfrm>
            <a:off x="4660951" y="5929606"/>
            <a:ext cx="3760384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package </a:t>
            </a:r>
            <a:r>
              <a:rPr lang="en-GB" sz="2521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mobsim</a:t>
            </a:r>
            <a:endParaRPr lang="en-GB" sz="1621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iger Pfeil 4"/>
          <p:cNvSpPr/>
          <p:nvPr/>
        </p:nvSpPr>
        <p:spPr>
          <a:xfrm rot="10800000" flipH="1">
            <a:off x="2456587" y="5526165"/>
            <a:ext cx="1038989" cy="463447"/>
          </a:xfrm>
          <a:prstGeom prst="bentArrow">
            <a:avLst>
              <a:gd name="adj1" fmla="val 28087"/>
              <a:gd name="adj2" fmla="val 25000"/>
              <a:gd name="adj3" fmla="val 25000"/>
              <a:gd name="adj4" fmla="val 43750"/>
            </a:avLst>
          </a:prstGeom>
          <a:noFill/>
          <a:ln w="25400">
            <a:solidFill>
              <a:srgbClr val="70B74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endParaRPr lang="en-GB" sz="216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645" y="112716"/>
            <a:ext cx="5813986" cy="17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BD710B-325A-4F78-9FF8-E3800474A663}"/>
              </a:ext>
            </a:extLst>
          </p:cNvPr>
          <p:cNvGrpSpPr/>
          <p:nvPr/>
        </p:nvGrpSpPr>
        <p:grpSpPr>
          <a:xfrm>
            <a:off x="2789455" y="194503"/>
            <a:ext cx="8622950" cy="6726059"/>
            <a:chOff x="1406798" y="216023"/>
            <a:chExt cx="9577063" cy="7470285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798" y="216023"/>
              <a:ext cx="6506338" cy="726479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6807398" y="568052"/>
              <a:ext cx="4176463" cy="4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6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package </a:t>
              </a:r>
              <a:r>
                <a:rPr lang="en-GB" sz="2161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mobsim</a:t>
              </a:r>
              <a:endParaRPr lang="en-GB" sz="945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015309" y="1043883"/>
              <a:ext cx="4464495" cy="34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4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https://github.com/MoBiodiv/mobsim</a:t>
              </a:r>
              <a:endParaRPr lang="en-GB" sz="16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390" y="309637"/>
              <a:ext cx="852259" cy="64260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5AB219-311E-4E6E-819B-EA838F89FC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291"/>
            <a:stretch/>
          </p:blipFill>
          <p:spPr bwMode="auto">
            <a:xfrm>
              <a:off x="1550814" y="5176563"/>
              <a:ext cx="6362322" cy="250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704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1CC81-F049-4672-ACEA-50AED200F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" t="17390" r="17745" b="12609"/>
          <a:stretch/>
        </p:blipFill>
        <p:spPr>
          <a:xfrm>
            <a:off x="1265274" y="790288"/>
            <a:ext cx="8571923" cy="4148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B940F-32F1-4E2E-89E3-D1406F37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8" y="4731488"/>
            <a:ext cx="2167005" cy="1890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AF566-12BD-4829-A3B4-CDFC7C6C9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388" y="5102686"/>
            <a:ext cx="3313814" cy="1355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4E135-8193-4D7A-B8E4-FA081C630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369" y="5249049"/>
            <a:ext cx="2623855" cy="1373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E1FD1-B5D2-443D-AFE2-B61729D43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90" y="5249049"/>
            <a:ext cx="2410046" cy="13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9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8FDC4-4170-47EB-97D1-F8116F18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8013" cy="4586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6992D-8F8A-4EAE-82CA-A4605C48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13" y="1623271"/>
            <a:ext cx="6982374" cy="52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1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27294-49F8-4AD5-A7F0-424BC825E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13" b="8421"/>
          <a:stretch/>
        </p:blipFill>
        <p:spPr>
          <a:xfrm>
            <a:off x="2755231" y="120316"/>
            <a:ext cx="4981073" cy="66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1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AF2301-EC64-425C-840E-ED8895A071F8}"/>
              </a:ext>
            </a:extLst>
          </p:cNvPr>
          <p:cNvSpPr txBox="1"/>
          <p:nvPr/>
        </p:nvSpPr>
        <p:spPr>
          <a:xfrm>
            <a:off x="705678" y="318053"/>
            <a:ext cx="849245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Steps:</a:t>
            </a:r>
          </a:p>
          <a:p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/>
              <a:t>Sample data from each locality (bag)</a:t>
            </a:r>
          </a:p>
          <a:p>
            <a:pPr marL="342900" indent="-342900">
              <a:buAutoNum type="arabicPeriod"/>
            </a:pPr>
            <a:r>
              <a:rPr lang="en-US" sz="2400" b="1" dirty="0"/>
              <a:t>Sum data from each region (3 bags)</a:t>
            </a: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>
                <a:sym typeface="Wingdings" panose="05000000000000000000" pitchFamily="2" charset="2"/>
              </a:rPr>
              <a:t>enter into spreadsheet</a:t>
            </a:r>
            <a:endParaRPr lang="en-US" sz="2400" b="1" dirty="0"/>
          </a:p>
          <a:p>
            <a:pPr marL="342900" indent="-342900">
              <a:buAutoNum type="arabicPeriod"/>
            </a:pPr>
            <a:endParaRPr lang="en-US" sz="2400" b="1" dirty="0"/>
          </a:p>
          <a:p>
            <a:r>
              <a:rPr lang="en-US" sz="2400" b="1" dirty="0"/>
              <a:t>3.  Experimental predation (remove 50% of individuals randomly)</a:t>
            </a:r>
          </a:p>
          <a:p>
            <a:pPr marL="342900" indent="-342900">
              <a:buAutoNum type="arabicPeriod"/>
            </a:pPr>
            <a:endParaRPr lang="en-US" sz="2400" b="1" dirty="0"/>
          </a:p>
          <a:p>
            <a:r>
              <a:rPr lang="en-US" sz="2400" b="1" dirty="0"/>
              <a:t>4.  Repeat Step #1</a:t>
            </a:r>
          </a:p>
          <a:p>
            <a:r>
              <a:rPr lang="en-US" sz="2400" b="1" dirty="0"/>
              <a:t>5.  Repeat Step #2</a:t>
            </a:r>
          </a:p>
          <a:p>
            <a:endParaRPr lang="en-US" sz="2400" b="1" dirty="0"/>
          </a:p>
          <a:p>
            <a:r>
              <a:rPr lang="en-US" sz="2400" b="1" dirty="0">
                <a:sym typeface="Wingdings" panose="05000000000000000000" pitchFamily="2" charset="2"/>
              </a:rPr>
              <a:t>enter into spreadsheet</a:t>
            </a: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b="1" dirty="0">
                <a:sym typeface="Wingdings" panose="05000000000000000000" pitchFamily="2" charset="2"/>
              </a:rPr>
              <a:t>6. Analyze/visualize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7. Discuss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46790-9EBC-4D9C-B7C5-8470F1CB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17" y="2236304"/>
            <a:ext cx="3234376" cy="12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32" t="39148"/>
          <a:stretch>
            <a:fillRect/>
          </a:stretch>
        </p:blipFill>
        <p:spPr bwMode="auto">
          <a:xfrm>
            <a:off x="4195686" y="644636"/>
            <a:ext cx="6214794" cy="16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1F2AE0-68D8-48D3-8C24-06191EDD4025}"/>
              </a:ext>
            </a:extLst>
          </p:cNvPr>
          <p:cNvGrpSpPr/>
          <p:nvPr/>
        </p:nvGrpSpPr>
        <p:grpSpPr>
          <a:xfrm>
            <a:off x="4195686" y="2842591"/>
            <a:ext cx="6526685" cy="2682631"/>
            <a:chOff x="4195686" y="2842591"/>
            <a:chExt cx="6526685" cy="2682631"/>
          </a:xfrm>
        </p:grpSpPr>
        <p:pic>
          <p:nvPicPr>
            <p:cNvPr id="51206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686" y="2842591"/>
              <a:ext cx="6526685" cy="2682631"/>
            </a:xfrm>
            <a:prstGeom prst="rect">
              <a:avLst/>
            </a:prstGeom>
            <a:noFill/>
            <a:ln w="349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4195686" y="2842591"/>
              <a:ext cx="4073671" cy="97403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100"/>
            </a:p>
          </p:txBody>
        </p:sp>
      </p:grpSp>
      <p:pic>
        <p:nvPicPr>
          <p:cNvPr id="5120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503" y="909275"/>
            <a:ext cx="2992914" cy="45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70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2725737" y="47626"/>
            <a:ext cx="8547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A Resolution? 		</a:t>
            </a:r>
            <a:r>
              <a:rPr lang="en-US" altLang="en-US" sz="2800" b="1" dirty="0">
                <a:solidFill>
                  <a:schemeClr val="accent1"/>
                </a:solidFill>
                <a:latin typeface="Arial" panose="020B0604020202020204" pitchFamily="34" charset="0"/>
              </a:rPr>
              <a:t>……Spatial Scale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844675" y="2403475"/>
            <a:ext cx="44656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Experiments and meta-analyses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decreases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&lt;&lt;100 m</a:t>
            </a:r>
            <a:r>
              <a:rPr lang="en-US" altLang="en-US" sz="1600" b="1" baseline="30000">
                <a:latin typeface="Arial" panose="020B0604020202020204" pitchFamily="34" charset="0"/>
              </a:rPr>
              <a:t>2 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changes in relative abundance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61126" y="2411413"/>
            <a:ext cx="4149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             Observations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-Little effect on richness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&gt;&gt;10,000 m</a:t>
            </a:r>
            <a:r>
              <a:rPr lang="en-US" altLang="en-US" sz="1600" b="1" baseline="30000">
                <a:latin typeface="Arial" panose="020B0604020202020204" pitchFamily="34" charset="0"/>
              </a:rPr>
              <a:t>2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Local extirpation/extinction</a:t>
            </a:r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5213" y="762001"/>
            <a:ext cx="28114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438" y="571500"/>
            <a:ext cx="25273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3708400" y="3905250"/>
            <a:ext cx="33338" cy="248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708400" y="6388100"/>
            <a:ext cx="3856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452938" y="5059364"/>
            <a:ext cx="203200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52938" y="5564188"/>
            <a:ext cx="203200" cy="17621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84700" y="5233988"/>
            <a:ext cx="0" cy="3302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690939" y="5000626"/>
            <a:ext cx="82073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Invaded</a:t>
            </a:r>
          </a:p>
        </p:txBody>
      </p:sp>
      <p:sp>
        <p:nvSpPr>
          <p:cNvPr id="18" name="Oval 17"/>
          <p:cNvSpPr/>
          <p:nvPr/>
        </p:nvSpPr>
        <p:spPr>
          <a:xfrm>
            <a:off x="6964364" y="4446589"/>
            <a:ext cx="204787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64364" y="4514851"/>
            <a:ext cx="204787" cy="1746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16200000">
            <a:off x="2428875" y="4962525"/>
            <a:ext cx="201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69151" y="4394201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Control=Invaded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113339" y="6427788"/>
            <a:ext cx="1557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92588" y="6380164"/>
            <a:ext cx="633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Small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964364" y="6396039"/>
            <a:ext cx="642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Large</a:t>
            </a:r>
          </a:p>
        </p:txBody>
      </p:sp>
      <p:cxnSp>
        <p:nvCxnSpPr>
          <p:cNvPr id="30" name="Straight Connector 29"/>
          <p:cNvCxnSpPr>
            <a:stCxn id="13" idx="6"/>
            <a:endCxn id="19" idx="3"/>
          </p:cNvCxnSpPr>
          <p:nvPr/>
        </p:nvCxnSpPr>
        <p:spPr>
          <a:xfrm flipV="1">
            <a:off x="4656139" y="4664076"/>
            <a:ext cx="2338387" cy="989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6"/>
          </p:cNvCxnSpPr>
          <p:nvPr/>
        </p:nvCxnSpPr>
        <p:spPr>
          <a:xfrm flipV="1">
            <a:off x="4656138" y="4540251"/>
            <a:ext cx="2374900" cy="606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 animBg="1"/>
      <p:bldP spid="19" grpId="0" animBg="1"/>
      <p:bldP spid="20" grpId="0"/>
      <p:bldP spid="21" grpId="0"/>
      <p:bldP spid="24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5140" y="720391"/>
            <a:ext cx="4582482" cy="2794371"/>
            <a:chOff x="2587" y="1407"/>
            <a:chExt cx="3220" cy="1957"/>
          </a:xfrm>
        </p:grpSpPr>
        <p:pic>
          <p:nvPicPr>
            <p:cNvPr id="54338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339" name="AutoShape 8"/>
            <p:cNvCxnSpPr>
              <a:cxnSpLocks noChangeShapeType="1"/>
              <a:stCxn id="20482" idx="3"/>
              <a:endCxn id="54338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952" y="2904431"/>
            <a:ext cx="2950169" cy="3465585"/>
            <a:chOff x="3067" y="1240"/>
            <a:chExt cx="2264" cy="2600"/>
          </a:xfrm>
        </p:grpSpPr>
        <p:pic>
          <p:nvPicPr>
            <p:cNvPr id="54336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901" y="748978"/>
            <a:ext cx="3869238" cy="2700034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206" y="3100252"/>
            <a:ext cx="2960174" cy="2884419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167" y="1136330"/>
            <a:ext cx="4768440" cy="3904197"/>
            <a:chOff x="1402476" y="606333"/>
            <a:chExt cx="5848513" cy="5311524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814" y="606333"/>
              <a:ext cx="4717588" cy="4332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986" y="775510"/>
              <a:ext cx="4729860" cy="4344181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986" y="5119691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812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9022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2404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6810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545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463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208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986" y="5119691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7180" y="4966070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986" y="3667094"/>
              <a:ext cx="142002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7180" y="3519306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986" y="2224219"/>
              <a:ext cx="1420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7180" y="2068653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986" y="775510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7180" y="627724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46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986" y="775510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5685" y="4542153"/>
              <a:ext cx="0" cy="46670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6631" y="3389019"/>
              <a:ext cx="0" cy="44726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798" y="2356451"/>
              <a:ext cx="7012" cy="38892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2497" y="1421109"/>
              <a:ext cx="14025" cy="38892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grpSp>
          <p:nvGrpSpPr>
            <p:cNvPr id="54307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7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2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6"/>
                <a:ext cx="52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17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grpSp>
          <p:nvGrpSpPr>
            <p:cNvPr id="54308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26" y="5331650"/>
              <a:ext cx="1766493" cy="58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34" y="3148113"/>
              <a:ext cx="4379106" cy="52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54311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197" y="4232964"/>
              <a:ext cx="821825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2565" y="4680217"/>
              <a:ext cx="3506" cy="36948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825" y="4658827"/>
              <a:ext cx="134988" cy="126397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197" y="4598545"/>
              <a:ext cx="605556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6368" y="736619"/>
              <a:ext cx="2280782" cy="628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7369" y="4659668"/>
            <a:ext cx="1563704" cy="1523682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2293" y="4781162"/>
            <a:ext cx="1925328" cy="135787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030" y="94337"/>
            <a:ext cx="531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  <p:sp>
        <p:nvSpPr>
          <p:cNvPr id="54282" name="TextBox 1"/>
          <p:cNvSpPr txBox="1">
            <a:spLocks noChangeArrowheads="1"/>
          </p:cNvSpPr>
          <p:nvPr/>
        </p:nvSpPr>
        <p:spPr bwMode="auto">
          <a:xfrm>
            <a:off x="7667566" y="6562126"/>
            <a:ext cx="222849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Powell, Chase, Knight 2013. Science</a:t>
            </a:r>
          </a:p>
        </p:txBody>
      </p:sp>
    </p:spTree>
    <p:extLst>
      <p:ext uri="{BB962C8B-B14F-4D97-AF65-F5344CB8AC3E}">
        <p14:creationId xmlns:p14="http://schemas.microsoft.com/office/powerpoint/2010/main" val="19055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1963738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/>
              <a:t>A Neutral Sampling Effect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6078539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1984376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9798051" y="302418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8594726" y="323373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7831138" y="361156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7369176" y="4187826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7262814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440614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7262814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9952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9937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9129714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62983" y="4986341"/>
            <a:ext cx="3209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0     30	60       90	120     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7181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38750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47" y="3634220"/>
            <a:ext cx="1886824" cy="46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65" y="4775852"/>
            <a:ext cx="2224005" cy="1421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4" y="3460749"/>
            <a:ext cx="2272010" cy="2580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639" y="20310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Process</a:t>
            </a:r>
            <a:r>
              <a:rPr lang="en-US" sz="3200" dirty="0" err="1">
                <a:sym typeface="Wingdings" panose="05000000000000000000" pitchFamily="2" charset="2"/>
              </a:rPr>
              <a:t>Pattern</a:t>
            </a: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47935" y="78026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Pattern</a:t>
            </a:r>
            <a:r>
              <a:rPr lang="en-US" sz="3200" dirty="0" err="1">
                <a:sym typeface="Wingdings" panose="05000000000000000000" pitchFamily="2" charset="2"/>
              </a:rPr>
              <a:t>Process</a:t>
            </a:r>
            <a:endParaRPr lang="en-US" sz="3200" dirty="0">
              <a:sym typeface="Wingdings" panose="05000000000000000000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39" y="847321"/>
            <a:ext cx="3136690" cy="2105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558" y="847321"/>
            <a:ext cx="4264495" cy="254002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307" y="3864252"/>
            <a:ext cx="3415658" cy="256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6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Widescreen</PresentationFormat>
  <Paragraphs>247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Jon Chase</cp:lastModifiedBy>
  <cp:revision>167</cp:revision>
  <dcterms:created xsi:type="dcterms:W3CDTF">2022-11-08T14:28:12Z</dcterms:created>
  <dcterms:modified xsi:type="dcterms:W3CDTF">2024-08-28T23:29:58Z</dcterms:modified>
</cp:coreProperties>
</file>